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ontserrat-regular.fntdata"/><Relationship Id="rId21" Type="http://schemas.openxmlformats.org/officeDocument/2006/relationships/font" Target="fonts/Roboto-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Helena will do slide 5,6,7</a:t>
            </a:r>
            <a:endParaRPr/>
          </a:p>
          <a:p>
            <a:pPr indent="0" lvl="0" marL="0" rtl="0" algn="l">
              <a:spcBef>
                <a:spcPts val="0"/>
              </a:spcBef>
              <a:spcAft>
                <a:spcPts val="0"/>
              </a:spcAft>
              <a:buNone/>
            </a:pPr>
            <a:r>
              <a:rPr lang="en"/>
              <a:t>Waleed will do slides 1 &amp; 2</a:t>
            </a:r>
            <a:endParaRPr/>
          </a:p>
          <a:p>
            <a:pPr indent="0" lvl="0" marL="0" rtl="0" algn="l">
              <a:spcBef>
                <a:spcPts val="0"/>
              </a:spcBef>
              <a:spcAft>
                <a:spcPts val="0"/>
              </a:spcAft>
              <a:buNone/>
            </a:pPr>
            <a:r>
              <a:rPr lang="en"/>
              <a:t>Avery will do slides 3 &amp; 4</a:t>
            </a:r>
            <a:endParaRPr/>
          </a:p>
          <a:p>
            <a:pPr indent="0" lvl="0" marL="0" rtl="0" algn="l">
              <a:spcBef>
                <a:spcPts val="0"/>
              </a:spcBef>
              <a:spcAft>
                <a:spcPts val="0"/>
              </a:spcAft>
              <a:buNone/>
            </a:pPr>
            <a:r>
              <a:rPr lang="en"/>
              <a:t>Jayden will do slides 8,9,10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0a3331d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0a3331d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7aba1b70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7aba1b70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0a3331d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0a3331d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7aba1b70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7aba1b70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7aba1b70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7aba1b70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7aba1b70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7aba1b70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7aba1b70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7aba1b70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7aba1b70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7aba1b70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7aba1b70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7aba1b70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7aba1b70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7aba1b70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7aba1b70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7aba1b70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9oZPrdvceLQ"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gif"/><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a:t>
            </a:r>
            <a:r>
              <a:rPr lang="en"/>
              <a:t> </a:t>
            </a:r>
            <a:r>
              <a:rPr lang="en"/>
              <a:t>Maskomatic</a:t>
            </a:r>
            <a:r>
              <a:rPr lang="en"/>
              <a:t> Dispenser</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The Dream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197" name="Google Shape;197;p22" title="Mask Dispenser Demo">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Graphics</a:t>
            </a:r>
            <a:endParaRPr/>
          </a:p>
        </p:txBody>
      </p:sp>
      <p:pic>
        <p:nvPicPr>
          <p:cNvPr id="203" name="Google Shape;203;p23"/>
          <p:cNvPicPr preferRelativeResize="0"/>
          <p:nvPr/>
        </p:nvPicPr>
        <p:blipFill>
          <a:blip r:embed="rId3">
            <a:alphaModFix/>
          </a:blip>
          <a:stretch>
            <a:fillRect/>
          </a:stretch>
        </p:blipFill>
        <p:spPr>
          <a:xfrm>
            <a:off x="1228525" y="1155502"/>
            <a:ext cx="3234100" cy="3234100"/>
          </a:xfrm>
          <a:prstGeom prst="rect">
            <a:avLst/>
          </a:prstGeom>
          <a:noFill/>
          <a:ln>
            <a:noFill/>
          </a:ln>
        </p:spPr>
      </p:pic>
      <p:pic>
        <p:nvPicPr>
          <p:cNvPr id="204" name="Google Shape;204;p23"/>
          <p:cNvPicPr preferRelativeResize="0"/>
          <p:nvPr/>
        </p:nvPicPr>
        <p:blipFill rotWithShape="1">
          <a:blip r:embed="rId4">
            <a:alphaModFix/>
          </a:blip>
          <a:srcRect b="4204" l="0" r="0" t="4204"/>
          <a:stretch/>
        </p:blipFill>
        <p:spPr>
          <a:xfrm>
            <a:off x="4637225" y="1155500"/>
            <a:ext cx="3200826" cy="3234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24"/>
          <p:cNvPicPr preferRelativeResize="0"/>
          <p:nvPr/>
        </p:nvPicPr>
        <p:blipFill>
          <a:blip r:embed="rId3">
            <a:alphaModFix/>
          </a:blip>
          <a:stretch>
            <a:fillRect/>
          </a:stretch>
        </p:blipFill>
        <p:spPr>
          <a:xfrm>
            <a:off x="705525" y="1567550"/>
            <a:ext cx="3520027" cy="2640028"/>
          </a:xfrm>
          <a:prstGeom prst="rect">
            <a:avLst/>
          </a:prstGeom>
          <a:noFill/>
          <a:ln>
            <a:noFill/>
          </a:ln>
        </p:spPr>
      </p:pic>
      <p:pic>
        <p:nvPicPr>
          <p:cNvPr id="212" name="Google Shape;212;p24"/>
          <p:cNvPicPr preferRelativeResize="0"/>
          <p:nvPr/>
        </p:nvPicPr>
        <p:blipFill>
          <a:blip r:embed="rId4">
            <a:alphaModFix/>
          </a:blip>
          <a:stretch>
            <a:fillRect/>
          </a:stretch>
        </p:blipFill>
        <p:spPr>
          <a:xfrm>
            <a:off x="4526475" y="347099"/>
            <a:ext cx="3098736" cy="41316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Motivating Cause Behind The Dispenser</a:t>
            </a:r>
            <a:endParaRPr/>
          </a:p>
        </p:txBody>
      </p:sp>
      <p:sp>
        <p:nvSpPr>
          <p:cNvPr id="141" name="Google Shape;141;p14"/>
          <p:cNvSpPr txBox="1"/>
          <p:nvPr>
            <p:ph idx="1" type="body"/>
          </p:nvPr>
        </p:nvSpPr>
        <p:spPr>
          <a:xfrm>
            <a:off x="325125" y="1307850"/>
            <a:ext cx="5669400" cy="333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With the current pandemic, it is imperative that people wear personal protective equipment (PPE) when in public, in particular masks.</a:t>
            </a:r>
            <a:endParaRPr sz="1200">
              <a:solidFill>
                <a:srgbClr val="FFFFFF"/>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304800" lvl="0" marL="457200" rtl="0" algn="l">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Dispenser  efficiently delivers equipment in a contact-free manner, as to limit the potential spread of disease, and upon user request. While this seems like a no-brainer, many businesses have utilized employees to give out the new PPE. While this provides a cost-effective solution, it is not a sterile one and that is problematic. </a:t>
            </a:r>
            <a:endParaRPr sz="1200">
              <a:solidFill>
                <a:srgbClr val="FFFFFF"/>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200">
              <a:solidFill>
                <a:srgbClr val="FFFFFF"/>
              </a:solidFill>
              <a:latin typeface="Times New Roman"/>
              <a:ea typeface="Times New Roman"/>
              <a:cs typeface="Times New Roman"/>
              <a:sym typeface="Times New Roman"/>
            </a:endParaRPr>
          </a:p>
          <a:p>
            <a:pPr indent="-304800" lvl="0" marL="457200" rtl="0" algn="l">
              <a:spcBef>
                <a:spcPts val="0"/>
              </a:spcBef>
              <a:spcAft>
                <a:spcPts val="0"/>
              </a:spcAft>
              <a:buClr>
                <a:srgbClr val="FFFFFF"/>
              </a:buClr>
              <a:buSzPts val="1200"/>
              <a:buFont typeface="Times New Roman"/>
              <a:buChar char="●"/>
            </a:pPr>
            <a:r>
              <a:rPr lang="en" sz="1200">
                <a:solidFill>
                  <a:srgbClr val="FFFFFF"/>
                </a:solidFill>
                <a:latin typeface="Times New Roman"/>
                <a:ea typeface="Times New Roman"/>
                <a:cs typeface="Times New Roman"/>
                <a:sym typeface="Times New Roman"/>
              </a:rPr>
              <a:t>The ideal candidates for our device would be businesses who see a great deal of traffic from entering and leaving their buildings that do not have PPE up to par with the business’ standards. The users of the device would be the customers themselves, as this is the group requiring the enhanced PPE. The device will be designed for inside use.</a:t>
            </a:r>
            <a:endParaRPr sz="12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142" name="Google Shape;142;p14"/>
          <p:cNvPicPr preferRelativeResize="0"/>
          <p:nvPr/>
        </p:nvPicPr>
        <p:blipFill>
          <a:blip r:embed="rId3">
            <a:alphaModFix/>
          </a:blip>
          <a:stretch>
            <a:fillRect/>
          </a:stretch>
        </p:blipFill>
        <p:spPr>
          <a:xfrm>
            <a:off x="6115375" y="1134175"/>
            <a:ext cx="2844676" cy="1878559"/>
          </a:xfrm>
          <a:prstGeom prst="rect">
            <a:avLst/>
          </a:prstGeom>
          <a:noFill/>
          <a:ln>
            <a:noFill/>
          </a:ln>
        </p:spPr>
      </p:pic>
      <p:sp>
        <p:nvSpPr>
          <p:cNvPr id="143" name="Google Shape;143;p14"/>
          <p:cNvSpPr txBox="1"/>
          <p:nvPr/>
        </p:nvSpPr>
        <p:spPr>
          <a:xfrm>
            <a:off x="6394250" y="3171450"/>
            <a:ext cx="23562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Lato"/>
                <a:ea typeface="Lato"/>
                <a:cs typeface="Lato"/>
                <a:sym typeface="Lato"/>
              </a:rPr>
              <a:t>Image from Straits Times.</a:t>
            </a:r>
            <a:endParaRPr sz="900">
              <a:solidFill>
                <a:srgbClr val="FFFFFF"/>
              </a:solidFill>
              <a:latin typeface="Lato"/>
              <a:ea typeface="Lato"/>
              <a:cs typeface="Lato"/>
              <a:sym typeface="Lato"/>
            </a:endParaRPr>
          </a:p>
          <a:p>
            <a:pPr indent="0" lvl="0" marL="0" rtl="0" algn="l">
              <a:spcBef>
                <a:spcPts val="0"/>
              </a:spcBef>
              <a:spcAft>
                <a:spcPts val="0"/>
              </a:spcAft>
              <a:buNone/>
            </a:pPr>
            <a:r>
              <a:t/>
            </a:r>
            <a:endParaRPr sz="900">
              <a:solidFill>
                <a:srgbClr val="FFFFFF"/>
              </a:solidFill>
              <a:latin typeface="Lato"/>
              <a:ea typeface="Lato"/>
              <a:cs typeface="Lato"/>
              <a:sym typeface="Lato"/>
            </a:endParaRPr>
          </a:p>
          <a:p>
            <a:pPr indent="0" lvl="0" marL="0" rtl="0" algn="l">
              <a:spcBef>
                <a:spcPts val="0"/>
              </a:spcBef>
              <a:spcAft>
                <a:spcPts val="0"/>
              </a:spcAft>
              <a:buNone/>
            </a:pPr>
            <a:r>
              <a:t/>
            </a:r>
            <a:endParaRPr sz="9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Distributing masks in this manner is quite risky and The Dream Team has taken it upon themselves to do something about it.</a:t>
            </a:r>
            <a:endParaRPr sz="12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Quantitative Project Goals- Short term </a:t>
            </a:r>
            <a:endParaRPr/>
          </a:p>
        </p:txBody>
      </p:sp>
      <p:sp>
        <p:nvSpPr>
          <p:cNvPr id="149" name="Google Shape;149;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With the release of the initial product, it satisfies a criteria of quantitative specifications:</a:t>
            </a:r>
            <a:endParaRPr/>
          </a:p>
          <a:p>
            <a:pPr indent="-311150" lvl="0" marL="457200" rtl="0" algn="l">
              <a:lnSpc>
                <a:spcPct val="100000"/>
              </a:lnSpc>
              <a:spcBef>
                <a:spcPts val="1600"/>
              </a:spcBef>
              <a:spcAft>
                <a:spcPts val="0"/>
              </a:spcAft>
              <a:buSzPts val="1300"/>
              <a:buChar char="●"/>
            </a:pPr>
            <a:r>
              <a:rPr lang="en"/>
              <a:t>Dispense one mask upon activation and can dispense 10 consecutive masks without jamming.</a:t>
            </a:r>
            <a:endParaRPr/>
          </a:p>
          <a:p>
            <a:pPr indent="-311150" lvl="0" marL="457200" rtl="0" algn="l">
              <a:lnSpc>
                <a:spcPct val="100000"/>
              </a:lnSpc>
              <a:spcBef>
                <a:spcPts val="0"/>
              </a:spcBef>
              <a:spcAft>
                <a:spcPts val="0"/>
              </a:spcAft>
              <a:buSzPts val="1300"/>
              <a:buChar char="●"/>
            </a:pPr>
            <a:r>
              <a:rPr lang="en"/>
              <a:t>Mask must be dispensed within 10 seconds with a cooldown of 10 seconds to prevent </a:t>
            </a:r>
            <a:r>
              <a:rPr lang="en"/>
              <a:t>overuse</a:t>
            </a:r>
            <a:r>
              <a:rPr lang="en"/>
              <a:t>.</a:t>
            </a:r>
            <a:endParaRPr/>
          </a:p>
          <a:p>
            <a:pPr indent="-311150" lvl="0" marL="457200" rtl="0" algn="l">
              <a:lnSpc>
                <a:spcPct val="100000"/>
              </a:lnSpc>
              <a:spcBef>
                <a:spcPts val="0"/>
              </a:spcBef>
              <a:spcAft>
                <a:spcPts val="0"/>
              </a:spcAft>
              <a:buSzPts val="1300"/>
              <a:buChar char="●"/>
            </a:pPr>
            <a:r>
              <a:rPr lang="en"/>
              <a:t>The dispenser is made with a budget of $150 or less.</a:t>
            </a:r>
            <a:endParaRPr/>
          </a:p>
          <a:p>
            <a:pPr indent="-311150" lvl="0" marL="457200" rtl="0" algn="l">
              <a:lnSpc>
                <a:spcPct val="100000"/>
              </a:lnSpc>
              <a:spcBef>
                <a:spcPts val="0"/>
              </a:spcBef>
              <a:spcAft>
                <a:spcPts val="0"/>
              </a:spcAft>
              <a:buSzPts val="1300"/>
              <a:buChar char="●"/>
            </a:pPr>
            <a:r>
              <a:rPr lang="en"/>
              <a:t>Has a 100%  success rate with any household outlet.</a:t>
            </a:r>
            <a:endParaRPr/>
          </a:p>
          <a:p>
            <a:pPr indent="-311150" lvl="0" marL="457200" rtl="0" algn="l">
              <a:lnSpc>
                <a:spcPct val="100000"/>
              </a:lnSpc>
              <a:spcBef>
                <a:spcPts val="0"/>
              </a:spcBef>
              <a:spcAft>
                <a:spcPts val="0"/>
              </a:spcAft>
              <a:buSzPts val="1300"/>
              <a:buChar char="●"/>
            </a:pPr>
            <a:r>
              <a:rPr lang="en"/>
              <a:t>There is zero human contact</a:t>
            </a:r>
            <a:endParaRPr/>
          </a:p>
          <a:p>
            <a:pPr indent="0" lvl="0" marL="0" rtl="0" algn="l">
              <a:lnSpc>
                <a:spcPct val="100000"/>
              </a:lnSpc>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Quantitative project goals-</a:t>
            </a:r>
            <a:r>
              <a:rPr lang="en"/>
              <a:t>long term</a:t>
            </a:r>
            <a:endParaRPr/>
          </a:p>
          <a:p>
            <a:pPr indent="0" lvl="0" marL="0" rtl="0" algn="l">
              <a:spcBef>
                <a:spcPts val="0"/>
              </a:spcBef>
              <a:spcAft>
                <a:spcPts val="0"/>
              </a:spcAft>
              <a:buNone/>
            </a:pPr>
            <a:r>
              <a:rPr lang="en"/>
              <a:t> </a:t>
            </a:r>
            <a:endParaRPr/>
          </a:p>
        </p:txBody>
      </p:sp>
      <p:sp>
        <p:nvSpPr>
          <p:cNvPr id="155" name="Google Shape;155;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For the shipped product, the dispenser needs to satisfy a different set of requirements.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Should be able to hold a minimum of 50 masks and be able to dispense all of them without jamming</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The dispenser should weigh less than 5 pounds and draw a maximum of 2.5 Watts.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It should have a clean look with no extra holes, cuts, have a smooth surface (survey for approval &gt;75%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Make little to no noise during operation (less than 60 dB).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The dispenser can be easily reloaded under 30 seconds.</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The final price of the product for the customer will be a maximum of $80.</a:t>
            </a:r>
            <a:endParaRPr>
              <a:solidFill>
                <a:srgbClr val="FFFFFF"/>
              </a:solidFill>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b="1" sz="1200">
              <a:solidFill>
                <a:srgbClr val="000000"/>
              </a:solidFill>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Competitive Analysis</a:t>
            </a:r>
            <a:endParaRPr/>
          </a:p>
        </p:txBody>
      </p:sp>
      <p:sp>
        <p:nvSpPr>
          <p:cNvPr id="161" name="Google Shape;161;p17"/>
          <p:cNvSpPr txBox="1"/>
          <p:nvPr>
            <p:ph idx="1" type="body"/>
          </p:nvPr>
        </p:nvSpPr>
        <p:spPr>
          <a:xfrm>
            <a:off x="981950" y="1052150"/>
            <a:ext cx="7038900" cy="5205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 sz="1700">
                <a:solidFill>
                  <a:srgbClr val="FFFFFF"/>
                </a:solidFill>
                <a:latin typeface="Roboto"/>
                <a:ea typeface="Roboto"/>
                <a:cs typeface="Roboto"/>
                <a:sym typeface="Roboto"/>
              </a:rPr>
              <a:t>Non-Mechanical Face Mask Dispensers</a:t>
            </a:r>
            <a:endParaRPr b="1" sz="1700">
              <a:solidFill>
                <a:srgbClr val="FFFFFF"/>
              </a:solidFill>
              <a:latin typeface="Roboto"/>
              <a:ea typeface="Roboto"/>
              <a:cs typeface="Roboto"/>
              <a:sym typeface="Roboto"/>
            </a:endParaRPr>
          </a:p>
          <a:p>
            <a:pPr indent="0" lvl="0" marL="0" rtl="0" algn="l">
              <a:spcBef>
                <a:spcPts val="1000"/>
              </a:spcBef>
              <a:spcAft>
                <a:spcPts val="0"/>
              </a:spcAft>
              <a:buNone/>
            </a:pPr>
            <a:r>
              <a:t/>
            </a:r>
            <a:endParaRPr b="1" sz="1700">
              <a:solidFill>
                <a:srgbClr val="FFFFFF"/>
              </a:solidFill>
              <a:latin typeface="Roboto"/>
              <a:ea typeface="Roboto"/>
              <a:cs typeface="Roboto"/>
              <a:sym typeface="Roboto"/>
            </a:endParaRPr>
          </a:p>
          <a:p>
            <a:pPr indent="0" lvl="0" marL="0" rtl="0" algn="l">
              <a:spcBef>
                <a:spcPts val="1000"/>
              </a:spcBef>
              <a:spcAft>
                <a:spcPts val="1600"/>
              </a:spcAft>
              <a:buNone/>
            </a:pPr>
            <a:r>
              <a:t/>
            </a:r>
            <a:endParaRPr/>
          </a:p>
        </p:txBody>
      </p:sp>
      <p:pic>
        <p:nvPicPr>
          <p:cNvPr id="162" name="Google Shape;162;p17"/>
          <p:cNvPicPr preferRelativeResize="0"/>
          <p:nvPr/>
        </p:nvPicPr>
        <p:blipFill>
          <a:blip r:embed="rId3">
            <a:alphaModFix/>
          </a:blip>
          <a:stretch>
            <a:fillRect/>
          </a:stretch>
        </p:blipFill>
        <p:spPr>
          <a:xfrm>
            <a:off x="1297500" y="1656800"/>
            <a:ext cx="2880325" cy="3095075"/>
          </a:xfrm>
          <a:prstGeom prst="rect">
            <a:avLst/>
          </a:prstGeom>
          <a:noFill/>
          <a:ln>
            <a:noFill/>
          </a:ln>
        </p:spPr>
      </p:pic>
      <p:sp>
        <p:nvSpPr>
          <p:cNvPr id="163" name="Google Shape;163;p17"/>
          <p:cNvSpPr txBox="1"/>
          <p:nvPr/>
        </p:nvSpPr>
        <p:spPr>
          <a:xfrm>
            <a:off x="5190700" y="1052150"/>
            <a:ext cx="3675300" cy="5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480"/>
              </a:spcBef>
              <a:spcAft>
                <a:spcPts val="1000"/>
              </a:spcAft>
              <a:buNone/>
            </a:pPr>
            <a:r>
              <a:rPr b="1" lang="en" sz="1700">
                <a:solidFill>
                  <a:srgbClr val="FFFFFF"/>
                </a:solidFill>
                <a:latin typeface="Roboto"/>
                <a:ea typeface="Roboto"/>
                <a:cs typeface="Roboto"/>
                <a:sym typeface="Roboto"/>
              </a:rPr>
              <a:t>Online Shopping/ Delivery Services</a:t>
            </a:r>
            <a:endParaRPr b="1" sz="1700">
              <a:solidFill>
                <a:srgbClr val="FFFFFF"/>
              </a:solidFill>
              <a:latin typeface="Roboto"/>
              <a:ea typeface="Roboto"/>
              <a:cs typeface="Roboto"/>
              <a:sym typeface="Roboto"/>
            </a:endParaRPr>
          </a:p>
        </p:txBody>
      </p:sp>
      <p:pic>
        <p:nvPicPr>
          <p:cNvPr id="164" name="Google Shape;164;p17"/>
          <p:cNvPicPr preferRelativeResize="0"/>
          <p:nvPr/>
        </p:nvPicPr>
        <p:blipFill rotWithShape="1">
          <a:blip r:embed="rId4">
            <a:alphaModFix/>
          </a:blip>
          <a:srcRect b="0" l="-2980" r="2980" t="0"/>
          <a:stretch/>
        </p:blipFill>
        <p:spPr>
          <a:xfrm>
            <a:off x="5336475" y="1572650"/>
            <a:ext cx="3238897" cy="3095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Manual Mask Dispenser Pros &amp; Cons</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170" name="Google Shape;170;p18"/>
          <p:cNvSpPr txBox="1"/>
          <p:nvPr>
            <p:ph idx="1" type="body"/>
          </p:nvPr>
        </p:nvSpPr>
        <p:spPr>
          <a:xfrm>
            <a:off x="1297500" y="1036200"/>
            <a:ext cx="3592500" cy="34425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 sz="1900">
                <a:solidFill>
                  <a:srgbClr val="FFFFFF"/>
                </a:solidFill>
                <a:latin typeface="Roboto"/>
                <a:ea typeface="Roboto"/>
                <a:cs typeface="Roboto"/>
                <a:sym typeface="Roboto"/>
              </a:rPr>
              <a:t>Pros</a:t>
            </a:r>
            <a:endParaRPr b="1" sz="1900">
              <a:solidFill>
                <a:srgbClr val="FFFFFF"/>
              </a:solidFill>
              <a:latin typeface="Roboto"/>
              <a:ea typeface="Roboto"/>
              <a:cs typeface="Roboto"/>
              <a:sym typeface="Roboto"/>
            </a:endParaRPr>
          </a:p>
          <a:p>
            <a:pPr indent="-323850" lvl="0" marL="457200" rtl="0" algn="l">
              <a:spcBef>
                <a:spcPts val="100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Can be mounted anywhere because of how light it is</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Attachment process won’t require a lot of labor, tools, or equipment</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Relatively cheap as it is just acrylic housing with masks inside</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Does not require power</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Reliable as it does not require complex 4-bar mechanisms or electronics</a:t>
            </a:r>
            <a:endParaRPr sz="1500">
              <a:solidFill>
                <a:srgbClr val="FFFFFF"/>
              </a:solidFill>
              <a:latin typeface="Roboto"/>
              <a:ea typeface="Roboto"/>
              <a:cs typeface="Roboto"/>
              <a:sym typeface="Roboto"/>
            </a:endParaRPr>
          </a:p>
          <a:p>
            <a:pPr indent="0" lvl="0" marL="457200" rtl="0" algn="l">
              <a:spcBef>
                <a:spcPts val="1000"/>
              </a:spcBef>
              <a:spcAft>
                <a:spcPts val="0"/>
              </a:spcAft>
              <a:buNone/>
            </a:pPr>
            <a:r>
              <a:t/>
            </a:r>
            <a:endParaRPr sz="1500">
              <a:solidFill>
                <a:srgbClr val="000000"/>
              </a:solidFill>
              <a:latin typeface="Roboto"/>
              <a:ea typeface="Roboto"/>
              <a:cs typeface="Roboto"/>
              <a:sym typeface="Roboto"/>
            </a:endParaRPr>
          </a:p>
          <a:p>
            <a:pPr indent="0" lvl="0" marL="0" rtl="0" algn="l">
              <a:spcBef>
                <a:spcPts val="1000"/>
              </a:spcBef>
              <a:spcAft>
                <a:spcPts val="1600"/>
              </a:spcAft>
              <a:buNone/>
            </a:pPr>
            <a:r>
              <a:t/>
            </a:r>
            <a:endParaRPr/>
          </a:p>
        </p:txBody>
      </p:sp>
      <p:sp>
        <p:nvSpPr>
          <p:cNvPr id="171" name="Google Shape;171;p18"/>
          <p:cNvSpPr txBox="1"/>
          <p:nvPr/>
        </p:nvSpPr>
        <p:spPr>
          <a:xfrm>
            <a:off x="5564225" y="1036200"/>
            <a:ext cx="3000000" cy="322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480"/>
              </a:spcBef>
              <a:spcAft>
                <a:spcPts val="0"/>
              </a:spcAft>
              <a:buNone/>
            </a:pPr>
            <a:r>
              <a:rPr b="1" lang="en" sz="1900">
                <a:solidFill>
                  <a:srgbClr val="FFFFFF"/>
                </a:solidFill>
                <a:latin typeface="Roboto"/>
                <a:ea typeface="Roboto"/>
                <a:cs typeface="Roboto"/>
                <a:sym typeface="Roboto"/>
              </a:rPr>
              <a:t>Cons</a:t>
            </a:r>
            <a:endParaRPr b="1" sz="1900">
              <a:solidFill>
                <a:srgbClr val="FFFFFF"/>
              </a:solidFill>
              <a:latin typeface="Roboto"/>
              <a:ea typeface="Roboto"/>
              <a:cs typeface="Roboto"/>
              <a:sym typeface="Roboto"/>
            </a:endParaRPr>
          </a:p>
          <a:p>
            <a:pPr indent="-323850" lvl="0" marL="457200" rtl="0" algn="l">
              <a:lnSpc>
                <a:spcPct val="115000"/>
              </a:lnSpc>
              <a:spcBef>
                <a:spcPts val="100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No limit on how many masks one can take</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Contamination risk is higher</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When someone takes a mask, there is a high chance of touching other masks, and spreading germs/viruses </a:t>
            </a:r>
            <a:endParaRPr sz="15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Online Services Pros &amp; Cons</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p>
        </p:txBody>
      </p:sp>
      <p:sp>
        <p:nvSpPr>
          <p:cNvPr id="177" name="Google Shape;177;p19"/>
          <p:cNvSpPr txBox="1"/>
          <p:nvPr>
            <p:ph idx="1" type="body"/>
          </p:nvPr>
        </p:nvSpPr>
        <p:spPr>
          <a:xfrm>
            <a:off x="1297500" y="1099325"/>
            <a:ext cx="3098400" cy="33795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 sz="1900">
                <a:solidFill>
                  <a:srgbClr val="FFFFFF"/>
                </a:solidFill>
                <a:latin typeface="Roboto"/>
                <a:ea typeface="Roboto"/>
                <a:cs typeface="Roboto"/>
                <a:sym typeface="Roboto"/>
              </a:rPr>
              <a:t>Pros</a:t>
            </a:r>
            <a:endParaRPr b="1" sz="1900">
              <a:solidFill>
                <a:srgbClr val="FFFFFF"/>
              </a:solidFill>
              <a:latin typeface="Roboto"/>
              <a:ea typeface="Roboto"/>
              <a:cs typeface="Roboto"/>
              <a:sym typeface="Roboto"/>
            </a:endParaRPr>
          </a:p>
          <a:p>
            <a:pPr indent="-323850" lvl="0" marL="457200" rtl="0" algn="l">
              <a:spcBef>
                <a:spcPts val="100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More convenient to customers, which leads to more business</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Sterile as customers don’t need to enter store</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Safer for employees, as it eliminates direct person-to-person interaction</a:t>
            </a:r>
            <a:endParaRPr sz="1500">
              <a:solidFill>
                <a:srgbClr val="FFFFFF"/>
              </a:solidFill>
              <a:latin typeface="Roboto"/>
              <a:ea typeface="Roboto"/>
              <a:cs typeface="Roboto"/>
              <a:sym typeface="Roboto"/>
            </a:endParaRPr>
          </a:p>
          <a:p>
            <a:pPr indent="-323850" lvl="0" marL="457200" rtl="0" algn="l">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Ideal for customers with limited mobility</a:t>
            </a:r>
            <a:endParaRPr sz="1500">
              <a:solidFill>
                <a:srgbClr val="FFFFFF"/>
              </a:solidFill>
              <a:latin typeface="Roboto"/>
              <a:ea typeface="Roboto"/>
              <a:cs typeface="Roboto"/>
              <a:sym typeface="Roboto"/>
            </a:endParaRPr>
          </a:p>
          <a:p>
            <a:pPr indent="0" lvl="0" marL="0" rtl="0" algn="l">
              <a:spcBef>
                <a:spcPts val="1000"/>
              </a:spcBef>
              <a:spcAft>
                <a:spcPts val="1600"/>
              </a:spcAft>
              <a:buNone/>
            </a:pPr>
            <a:r>
              <a:t/>
            </a:r>
            <a:endParaRPr/>
          </a:p>
        </p:txBody>
      </p:sp>
      <p:sp>
        <p:nvSpPr>
          <p:cNvPr id="178" name="Google Shape;178;p19"/>
          <p:cNvSpPr txBox="1"/>
          <p:nvPr/>
        </p:nvSpPr>
        <p:spPr>
          <a:xfrm>
            <a:off x="5248675" y="1099325"/>
            <a:ext cx="3596400" cy="309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480"/>
              </a:spcBef>
              <a:spcAft>
                <a:spcPts val="0"/>
              </a:spcAft>
              <a:buNone/>
            </a:pPr>
            <a:r>
              <a:rPr b="1" lang="en" sz="1900">
                <a:solidFill>
                  <a:srgbClr val="FFFFFF"/>
                </a:solidFill>
                <a:latin typeface="Roboto"/>
                <a:ea typeface="Roboto"/>
                <a:cs typeface="Roboto"/>
                <a:sym typeface="Roboto"/>
              </a:rPr>
              <a:t>Cons</a:t>
            </a:r>
            <a:endParaRPr b="1" sz="1900">
              <a:solidFill>
                <a:srgbClr val="FFFFFF"/>
              </a:solidFill>
              <a:latin typeface="Roboto"/>
              <a:ea typeface="Roboto"/>
              <a:cs typeface="Roboto"/>
              <a:sym typeface="Roboto"/>
            </a:endParaRPr>
          </a:p>
          <a:p>
            <a:pPr indent="-323850" lvl="0" marL="457200" rtl="0" algn="l">
              <a:lnSpc>
                <a:spcPct val="115000"/>
              </a:lnSpc>
              <a:spcBef>
                <a:spcPts val="100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Overhead cost of creating/maintaining delivery service system</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Requires dedicated host website, delivery drivers, and vehicles</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Labor costs of drivers, delivery managers, and app programmers</a:t>
            </a:r>
            <a:endParaRPr sz="1500">
              <a:solidFill>
                <a:srgbClr val="FFFFFF"/>
              </a:solidFill>
              <a:latin typeface="Roboto"/>
              <a:ea typeface="Roboto"/>
              <a:cs typeface="Roboto"/>
              <a:sym typeface="Roboto"/>
            </a:endParaRPr>
          </a:p>
          <a:p>
            <a:pPr indent="-323850" lvl="0" marL="457200" rtl="0" algn="l">
              <a:lnSpc>
                <a:spcPct val="115000"/>
              </a:lnSpc>
              <a:spcBef>
                <a:spcPts val="0"/>
              </a:spcBef>
              <a:spcAft>
                <a:spcPts val="0"/>
              </a:spcAft>
              <a:buClr>
                <a:srgbClr val="FFFFFF"/>
              </a:buClr>
              <a:buSzPts val="1500"/>
              <a:buFont typeface="Roboto"/>
              <a:buChar char="▪"/>
            </a:pPr>
            <a:r>
              <a:rPr lang="en" sz="1500">
                <a:solidFill>
                  <a:srgbClr val="FFFFFF"/>
                </a:solidFill>
                <a:latin typeface="Roboto"/>
                <a:ea typeface="Roboto"/>
                <a:cs typeface="Roboto"/>
                <a:sym typeface="Roboto"/>
              </a:rPr>
              <a:t>Very limited service provided if used in healthcare services (telehealth)</a:t>
            </a:r>
            <a:endParaRPr sz="1500">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Critical Path Takeaways</a:t>
            </a:r>
            <a:endParaRPr/>
          </a:p>
        </p:txBody>
      </p:sp>
      <p:sp>
        <p:nvSpPr>
          <p:cNvPr id="184" name="Google Shape;184;p20"/>
          <p:cNvSpPr txBox="1"/>
          <p:nvPr>
            <p:ph idx="1" type="body"/>
          </p:nvPr>
        </p:nvSpPr>
        <p:spPr>
          <a:xfrm>
            <a:off x="1297500" y="1567550"/>
            <a:ext cx="4576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Need to dispense one mask</a:t>
            </a:r>
            <a:endParaRPr/>
          </a:p>
          <a:p>
            <a:pPr indent="-311150" lvl="0" marL="457200" rtl="0" algn="l">
              <a:spcBef>
                <a:spcPts val="0"/>
              </a:spcBef>
              <a:spcAft>
                <a:spcPts val="0"/>
              </a:spcAft>
              <a:buSzPts val="1300"/>
              <a:buChar char="●"/>
            </a:pPr>
            <a:r>
              <a:rPr lang="en"/>
              <a:t>Dividing wall required tight tolerances for dispensing</a:t>
            </a:r>
            <a:endParaRPr/>
          </a:p>
          <a:p>
            <a:pPr indent="-311150" lvl="0" marL="457200" rtl="0" algn="l">
              <a:spcBef>
                <a:spcPts val="0"/>
              </a:spcBef>
              <a:spcAft>
                <a:spcPts val="0"/>
              </a:spcAft>
              <a:buSzPts val="1300"/>
              <a:buChar char="●"/>
            </a:pPr>
            <a:r>
              <a:rPr lang="en"/>
              <a:t>2 main paths:</a:t>
            </a:r>
            <a:endParaRPr/>
          </a:p>
          <a:p>
            <a:pPr indent="-298450" lvl="1" marL="914400" rtl="0" algn="l">
              <a:spcBef>
                <a:spcPts val="0"/>
              </a:spcBef>
              <a:spcAft>
                <a:spcPts val="0"/>
              </a:spcAft>
              <a:buSzPts val="1100"/>
              <a:buChar char="○"/>
            </a:pPr>
            <a:r>
              <a:rPr lang="en"/>
              <a:t> dispensing from the top (using a spring) </a:t>
            </a:r>
            <a:endParaRPr/>
          </a:p>
          <a:p>
            <a:pPr indent="-298450" lvl="1" marL="914400" rtl="0" algn="l">
              <a:spcBef>
                <a:spcPts val="0"/>
              </a:spcBef>
              <a:spcAft>
                <a:spcPts val="0"/>
              </a:spcAft>
              <a:buSzPts val="1100"/>
              <a:buChar char="○"/>
            </a:pPr>
            <a:r>
              <a:rPr lang="en"/>
              <a:t>From the bottom (gravity-fed)</a:t>
            </a:r>
            <a:endParaRPr/>
          </a:p>
          <a:p>
            <a:pPr indent="-311150" lvl="0" marL="457200" rtl="0" algn="l">
              <a:spcBef>
                <a:spcPts val="0"/>
              </a:spcBef>
              <a:spcAft>
                <a:spcPts val="0"/>
              </a:spcAft>
              <a:buSzPts val="1300"/>
              <a:buChar char="●"/>
            </a:pPr>
            <a:r>
              <a:rPr lang="en"/>
              <a:t>Top dispensing mechanism proved to be more complex</a:t>
            </a:r>
            <a:endParaRPr/>
          </a:p>
          <a:p>
            <a:pPr indent="-298450" lvl="1" marL="914400" rtl="0" algn="l">
              <a:spcBef>
                <a:spcPts val="0"/>
              </a:spcBef>
              <a:spcAft>
                <a:spcPts val="0"/>
              </a:spcAft>
              <a:buSzPts val="1100"/>
              <a:buChar char="○"/>
            </a:pPr>
            <a:r>
              <a:rPr lang="en"/>
              <a:t>E.g  Upward pressure required to create desired friction with wheels.</a:t>
            </a:r>
            <a:endParaRPr/>
          </a:p>
          <a:p>
            <a:pPr indent="-311150" lvl="0" marL="457200" rtl="0" algn="l">
              <a:spcBef>
                <a:spcPts val="0"/>
              </a:spcBef>
              <a:spcAft>
                <a:spcPts val="0"/>
              </a:spcAft>
              <a:buSzPts val="1300"/>
              <a:buChar char="●"/>
            </a:pPr>
            <a:r>
              <a:rPr lang="en"/>
              <a:t>For the wheels, </a:t>
            </a:r>
            <a:r>
              <a:rPr lang="en"/>
              <a:t>important</a:t>
            </a:r>
            <a:r>
              <a:rPr lang="en"/>
              <a:t> to consider coefficient of friction </a:t>
            </a:r>
            <a:endParaRPr/>
          </a:p>
          <a:p>
            <a:pPr indent="-298450" lvl="1" marL="914400" rtl="0" algn="l">
              <a:spcBef>
                <a:spcPts val="0"/>
              </a:spcBef>
              <a:spcAft>
                <a:spcPts val="0"/>
              </a:spcAft>
              <a:buSzPts val="1100"/>
              <a:buChar char="○"/>
            </a:pPr>
            <a:r>
              <a:rPr lang="en"/>
              <a:t>Would determine design of wheels</a:t>
            </a:r>
            <a:endParaRPr/>
          </a:p>
          <a:p>
            <a:pPr indent="-311150" lvl="0" marL="457200" rtl="0" algn="l">
              <a:spcBef>
                <a:spcPts val="0"/>
              </a:spcBef>
              <a:spcAft>
                <a:spcPts val="0"/>
              </a:spcAft>
              <a:buSzPts val="1300"/>
              <a:buChar char="●"/>
            </a:pPr>
            <a:r>
              <a:rPr lang="en"/>
              <a:t>Protrusion</a:t>
            </a:r>
            <a:r>
              <a:rPr lang="en"/>
              <a:t> height of wheels for </a:t>
            </a:r>
            <a:r>
              <a:rPr lang="en"/>
              <a:t>successful</a:t>
            </a:r>
            <a:r>
              <a:rPr lang="en"/>
              <a:t> mask dispensing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5" name="Google Shape;185;p20"/>
          <p:cNvPicPr preferRelativeResize="0"/>
          <p:nvPr/>
        </p:nvPicPr>
        <p:blipFill>
          <a:blip r:embed="rId3">
            <a:alphaModFix/>
          </a:blip>
          <a:stretch>
            <a:fillRect/>
          </a:stretch>
        </p:blipFill>
        <p:spPr>
          <a:xfrm>
            <a:off x="6072800" y="1148750"/>
            <a:ext cx="2647899" cy="2732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Demo and Performance</a:t>
            </a:r>
            <a:endParaRPr/>
          </a:p>
        </p:txBody>
      </p:sp>
      <p:sp>
        <p:nvSpPr>
          <p:cNvPr id="191" name="Google Shape;191;p21"/>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Goals Met</a:t>
            </a:r>
            <a:endParaRPr/>
          </a:p>
          <a:p>
            <a:pPr indent="-298450" lvl="1" marL="914400" rtl="0" algn="l">
              <a:spcBef>
                <a:spcPts val="0"/>
              </a:spcBef>
              <a:spcAft>
                <a:spcPts val="0"/>
              </a:spcAft>
              <a:buSzPts val="1100"/>
              <a:buChar char="○"/>
            </a:pPr>
            <a:r>
              <a:rPr lang="en"/>
              <a:t>Contactless dispensing - (Ultrasonic sensor triggers the motor to begin)</a:t>
            </a:r>
            <a:endParaRPr/>
          </a:p>
          <a:p>
            <a:pPr indent="-298450" lvl="1" marL="914400" rtl="0" algn="l">
              <a:spcBef>
                <a:spcPts val="0"/>
              </a:spcBef>
              <a:spcAft>
                <a:spcPts val="0"/>
              </a:spcAft>
              <a:buSzPts val="1100"/>
              <a:buChar char="○"/>
            </a:pPr>
            <a:r>
              <a:rPr lang="en"/>
              <a:t>Only dispenses when prompted</a:t>
            </a:r>
            <a:endParaRPr/>
          </a:p>
          <a:p>
            <a:pPr indent="-298450" lvl="1" marL="914400" rtl="0" algn="l">
              <a:spcBef>
                <a:spcPts val="0"/>
              </a:spcBef>
              <a:spcAft>
                <a:spcPts val="0"/>
              </a:spcAft>
              <a:buSzPts val="1100"/>
              <a:buChar char="○"/>
            </a:pPr>
            <a:r>
              <a:rPr lang="en"/>
              <a:t>Masks are dispensed one at a time </a:t>
            </a:r>
            <a:endParaRPr/>
          </a:p>
          <a:p>
            <a:pPr indent="-298450" lvl="1" marL="914400" rtl="0" algn="l">
              <a:spcBef>
                <a:spcPts val="0"/>
              </a:spcBef>
              <a:spcAft>
                <a:spcPts val="0"/>
              </a:spcAft>
              <a:buSzPts val="1100"/>
              <a:buChar char="○"/>
            </a:pPr>
            <a:r>
              <a:rPr lang="en"/>
              <a:t>Masks can be dispensed from stack or just one left</a:t>
            </a:r>
            <a:endParaRPr/>
          </a:p>
          <a:p>
            <a:pPr indent="-298450" lvl="1" marL="914400" rtl="0" algn="l">
              <a:spcBef>
                <a:spcPts val="0"/>
              </a:spcBef>
              <a:spcAft>
                <a:spcPts val="0"/>
              </a:spcAft>
              <a:buSzPts val="1100"/>
              <a:buChar char="○"/>
            </a:pPr>
            <a:r>
              <a:rPr lang="en"/>
              <a:t>Can hold up to 50 masks</a:t>
            </a:r>
            <a:endParaRPr/>
          </a:p>
          <a:p>
            <a:pPr indent="-298450" lvl="1" marL="914400" rtl="0" algn="l">
              <a:spcBef>
                <a:spcPts val="0"/>
              </a:spcBef>
              <a:spcAft>
                <a:spcPts val="0"/>
              </a:spcAft>
              <a:buSzPts val="1100"/>
              <a:buChar char="○"/>
            </a:pPr>
            <a:r>
              <a:rPr lang="en"/>
              <a:t>Easy access to reload masks</a:t>
            </a:r>
            <a:endParaRPr/>
          </a:p>
          <a:p>
            <a:pPr indent="-298450" lvl="1" marL="914400" rtl="0" algn="l">
              <a:spcBef>
                <a:spcPts val="0"/>
              </a:spcBef>
              <a:spcAft>
                <a:spcPts val="0"/>
              </a:spcAft>
              <a:buSzPts val="1100"/>
              <a:buChar char="○"/>
            </a:pPr>
            <a:r>
              <a:rPr lang="en"/>
              <a:t>Laser emitter senses whether masks were dispensed and triggers the LED</a:t>
            </a:r>
            <a:endParaRPr/>
          </a:p>
          <a:p>
            <a:pPr indent="-298450" lvl="1" marL="914400" rtl="0" algn="l">
              <a:spcBef>
                <a:spcPts val="0"/>
              </a:spcBef>
              <a:spcAft>
                <a:spcPts val="0"/>
              </a:spcAft>
              <a:buSzPts val="1100"/>
              <a:buChar char="○"/>
            </a:pPr>
            <a:r>
              <a:rPr lang="en"/>
              <a:t>Stayed under budget</a:t>
            </a:r>
            <a:endParaRPr/>
          </a:p>
          <a:p>
            <a:pPr indent="-298450" lvl="1" marL="914400" rtl="0" algn="l">
              <a:spcBef>
                <a:spcPts val="0"/>
              </a:spcBef>
              <a:spcAft>
                <a:spcPts val="0"/>
              </a:spcAft>
              <a:buSzPts val="1100"/>
              <a:buChar char="○"/>
            </a:pPr>
            <a:r>
              <a:rPr lang="en"/>
              <a:t>Minimal noise</a:t>
            </a:r>
            <a:endParaRPr/>
          </a:p>
          <a:p>
            <a:pPr indent="-298450" lvl="1" marL="914400" rtl="0" algn="l">
              <a:spcBef>
                <a:spcPts val="0"/>
              </a:spcBef>
              <a:spcAft>
                <a:spcPts val="0"/>
              </a:spcAft>
              <a:buSzPts val="1100"/>
              <a:buChar char="○"/>
            </a:pPr>
            <a:r>
              <a:rPr lang="en"/>
              <a:t>Between 5 and 10 pounds (weight can be reduced in shipped product)</a:t>
            </a:r>
            <a:endParaRPr/>
          </a:p>
          <a:p>
            <a:pPr indent="-311150" lvl="0" marL="457200" rtl="0" algn="l">
              <a:spcBef>
                <a:spcPts val="0"/>
              </a:spcBef>
              <a:spcAft>
                <a:spcPts val="0"/>
              </a:spcAft>
              <a:buSzPts val="1300"/>
              <a:buChar char="●"/>
            </a:pPr>
            <a:r>
              <a:rPr lang="en"/>
              <a:t>Goals Not Met</a:t>
            </a:r>
            <a:endParaRPr/>
          </a:p>
          <a:p>
            <a:pPr indent="-298450" lvl="1" marL="914400" rtl="0" algn="l">
              <a:spcBef>
                <a:spcPts val="0"/>
              </a:spcBef>
              <a:spcAft>
                <a:spcPts val="0"/>
              </a:spcAft>
              <a:buSzPts val="1100"/>
              <a:buChar char="○"/>
            </a:pPr>
            <a:r>
              <a:rPr lang="en"/>
              <a:t>Gear misalignment prevents masks dispensed in a row</a:t>
            </a:r>
            <a:endParaRPr/>
          </a:p>
          <a:p>
            <a:pPr indent="-298450" lvl="1" marL="914400" rtl="0" algn="l">
              <a:spcBef>
                <a:spcPts val="0"/>
              </a:spcBef>
              <a:spcAft>
                <a:spcPts val="0"/>
              </a:spcAft>
              <a:buSzPts val="1100"/>
              <a:buChar char="○"/>
            </a:pPr>
            <a:r>
              <a:rPr lang="en"/>
              <a:t>Gear and motor connection not functional (disconnected the electrical from mechanical components))</a:t>
            </a:r>
            <a:endParaRPr/>
          </a:p>
          <a:p>
            <a:pPr indent="-298450" lvl="1" marL="914400" rtl="0" algn="l">
              <a:spcBef>
                <a:spcPts val="0"/>
              </a:spcBef>
              <a:spcAft>
                <a:spcPts val="0"/>
              </a:spcAft>
              <a:buSzPts val="1100"/>
              <a:buChar char="○"/>
            </a:pPr>
            <a:r>
              <a:rPr lang="en"/>
              <a:t>Clean look was hindered by manufacturing method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